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2" r:id="rId3"/>
    <p:sldId id="293" r:id="rId4"/>
    <p:sldId id="294" r:id="rId5"/>
    <p:sldId id="295" r:id="rId6"/>
    <p:sldId id="272" r:id="rId7"/>
    <p:sldId id="261" r:id="rId8"/>
    <p:sldId id="263" r:id="rId9"/>
    <p:sldId id="264" r:id="rId10"/>
    <p:sldId id="265" r:id="rId11"/>
    <p:sldId id="273" r:id="rId12"/>
    <p:sldId id="266" r:id="rId13"/>
    <p:sldId id="276" r:id="rId14"/>
    <p:sldId id="267" r:id="rId15"/>
    <p:sldId id="274" r:id="rId16"/>
    <p:sldId id="297" r:id="rId17"/>
    <p:sldId id="282" r:id="rId18"/>
    <p:sldId id="285" r:id="rId19"/>
    <p:sldId id="260" r:id="rId20"/>
    <p:sldId id="284" r:id="rId21"/>
    <p:sldId id="283" r:id="rId22"/>
    <p:sldId id="262" r:id="rId23"/>
    <p:sldId id="259" r:id="rId24"/>
    <p:sldId id="258" r:id="rId25"/>
    <p:sldId id="257" r:id="rId26"/>
    <p:sldId id="296" r:id="rId27"/>
    <p:sldId id="287" r:id="rId28"/>
    <p:sldId id="288" r:id="rId29"/>
    <p:sldId id="289" r:id="rId30"/>
    <p:sldId id="290" r:id="rId31"/>
    <p:sldId id="291" r:id="rId32"/>
    <p:sldId id="29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5FBA2-F36D-424B-B7C3-96B73B888FE9}" v="3" dt="2020-04-18T01:59:31.2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Van Langen" userId="3e6745115ad9d833" providerId="LiveId" clId="{BEB5FBA2-F36D-424B-B7C3-96B73B888FE9}"/>
    <pc:docChg chg="undo custSel addSld delSld modSld">
      <pc:chgData name="Nick Van Langen" userId="3e6745115ad9d833" providerId="LiveId" clId="{BEB5FBA2-F36D-424B-B7C3-96B73B888FE9}" dt="2020-04-18T01:59:38.876" v="13" actId="2696"/>
      <pc:docMkLst>
        <pc:docMk/>
      </pc:docMkLst>
      <pc:sldChg chg="addSp delSp modSp mod">
        <pc:chgData name="Nick Van Langen" userId="3e6745115ad9d833" providerId="LiveId" clId="{BEB5FBA2-F36D-424B-B7C3-96B73B888FE9}" dt="2020-04-18T00:31:50.620" v="1" actId="27309"/>
        <pc:sldMkLst>
          <pc:docMk/>
          <pc:sldMk cId="4072467251" sldId="259"/>
        </pc:sldMkLst>
        <pc:graphicFrameChg chg="add del modGraphic">
          <ac:chgData name="Nick Van Langen" userId="3e6745115ad9d833" providerId="LiveId" clId="{BEB5FBA2-F36D-424B-B7C3-96B73B888FE9}" dt="2020-04-18T00:31:50.620" v="1" actId="27309"/>
          <ac:graphicFrameMkLst>
            <pc:docMk/>
            <pc:sldMk cId="4072467251" sldId="259"/>
            <ac:graphicFrameMk id="4" creationId="{BB4F5C22-682F-40DB-BB81-5EBCE3774A34}"/>
          </ac:graphicFrameMkLst>
        </pc:graphicFrameChg>
      </pc:sldChg>
      <pc:sldChg chg="add">
        <pc:chgData name="Nick Van Langen" userId="3e6745115ad9d833" providerId="LiveId" clId="{BEB5FBA2-F36D-424B-B7C3-96B73B888FE9}" dt="2020-04-18T01:58:18.951" v="9"/>
        <pc:sldMkLst>
          <pc:docMk/>
          <pc:sldMk cId="1782301306" sldId="260"/>
        </pc:sldMkLst>
      </pc:sldChg>
      <pc:sldChg chg="new del">
        <pc:chgData name="Nick Van Langen" userId="3e6745115ad9d833" providerId="LiveId" clId="{BEB5FBA2-F36D-424B-B7C3-96B73B888FE9}" dt="2020-04-18T01:57:33.779" v="7" actId="2696"/>
        <pc:sldMkLst>
          <pc:docMk/>
          <pc:sldMk cId="2973374572" sldId="277"/>
        </pc:sldMkLst>
      </pc:sldChg>
      <pc:sldChg chg="delSp add setBg delDesignElem">
        <pc:chgData name="Nick Van Langen" userId="3e6745115ad9d833" providerId="LiveId" clId="{BEB5FBA2-F36D-424B-B7C3-96B73B888FE9}" dt="2020-04-18T01:57:22.898" v="6"/>
        <pc:sldMkLst>
          <pc:docMk/>
          <pc:sldMk cId="25401201" sldId="278"/>
        </pc:sldMkLst>
        <pc:spChg chg="del">
          <ac:chgData name="Nick Van Langen" userId="3e6745115ad9d833" providerId="LiveId" clId="{BEB5FBA2-F36D-424B-B7C3-96B73B888FE9}" dt="2020-04-18T01:57:22.898" v="6"/>
          <ac:spMkLst>
            <pc:docMk/>
            <pc:sldMk cId="25401201" sldId="278"/>
            <ac:spMk id="11" creationId="{823AC064-BC96-4F32-8AE1-B2FD38754823}"/>
          </ac:spMkLst>
        </pc:spChg>
        <pc:cxnChg chg="del">
          <ac:chgData name="Nick Van Langen" userId="3e6745115ad9d833" providerId="LiveId" clId="{BEB5FBA2-F36D-424B-B7C3-96B73B888FE9}" dt="2020-04-18T01:57:22.898" v="6"/>
          <ac:cxnSpMkLst>
            <pc:docMk/>
            <pc:sldMk cId="25401201" sldId="278"/>
            <ac:cxnSpMk id="13" creationId="{7E7C77BC-7138-40B1-A15B-20F57A494629}"/>
          </ac:cxnSpMkLst>
        </pc:cxnChg>
        <pc:cxnChg chg="del">
          <ac:chgData name="Nick Van Langen" userId="3e6745115ad9d833" providerId="LiveId" clId="{BEB5FBA2-F36D-424B-B7C3-96B73B888FE9}" dt="2020-04-18T01:57:22.898" v="6"/>
          <ac:cxnSpMkLst>
            <pc:docMk/>
            <pc:sldMk cId="25401201" sldId="278"/>
            <ac:cxnSpMk id="15" creationId="{DB146403-F3D6-484B-B2ED-97F9565D0370}"/>
          </ac:cxnSpMkLst>
        </pc:cxnChg>
      </pc:sldChg>
      <pc:sldChg chg="delSp add setBg delDesignElem">
        <pc:chgData name="Nick Van Langen" userId="3e6745115ad9d833" providerId="LiveId" clId="{BEB5FBA2-F36D-424B-B7C3-96B73B888FE9}" dt="2020-04-18T01:57:22.898" v="6"/>
        <pc:sldMkLst>
          <pc:docMk/>
          <pc:sldMk cId="645615580" sldId="279"/>
        </pc:sldMkLst>
        <pc:spChg chg="del">
          <ac:chgData name="Nick Van Langen" userId="3e6745115ad9d833" providerId="LiveId" clId="{BEB5FBA2-F36D-424B-B7C3-96B73B888FE9}" dt="2020-04-18T01:57:22.898" v="6"/>
          <ac:spMkLst>
            <pc:docMk/>
            <pc:sldMk cId="645615580" sldId="279"/>
            <ac:spMk id="10" creationId="{A9F529C3-C941-49FD-8C67-82F134F64BDB}"/>
          </ac:spMkLst>
        </pc:spChg>
        <pc:spChg chg="del">
          <ac:chgData name="Nick Van Langen" userId="3e6745115ad9d833" providerId="LiveId" clId="{BEB5FBA2-F36D-424B-B7C3-96B73B888FE9}" dt="2020-04-18T01:57:22.898" v="6"/>
          <ac:spMkLst>
            <pc:docMk/>
            <pc:sldMk cId="645615580" sldId="279"/>
            <ac:spMk id="12" creationId="{20586029-32A0-47E5-9AEC-AE3ABA6B94D0}"/>
          </ac:spMkLst>
        </pc:spChg>
        <pc:cxnChg chg="del">
          <ac:chgData name="Nick Van Langen" userId="3e6745115ad9d833" providerId="LiveId" clId="{BEB5FBA2-F36D-424B-B7C3-96B73B888FE9}" dt="2020-04-18T01:57:22.898" v="6"/>
          <ac:cxnSpMkLst>
            <pc:docMk/>
            <pc:sldMk cId="645615580" sldId="279"/>
            <ac:cxnSpMk id="14" creationId="{8C730EAB-A532-4295-A302-FB4B90DB9F5E}"/>
          </ac:cxnSpMkLst>
        </pc:cxnChg>
      </pc:sldChg>
      <pc:sldChg chg="delSp add setBg delDesignElem">
        <pc:chgData name="Nick Van Langen" userId="3e6745115ad9d833" providerId="LiveId" clId="{BEB5FBA2-F36D-424B-B7C3-96B73B888FE9}" dt="2020-04-18T01:57:22.898" v="6"/>
        <pc:sldMkLst>
          <pc:docMk/>
          <pc:sldMk cId="99641821" sldId="280"/>
        </pc:sldMkLst>
        <pc:spChg chg="del">
          <ac:chgData name="Nick Van Langen" userId="3e6745115ad9d833" providerId="LiveId" clId="{BEB5FBA2-F36D-424B-B7C3-96B73B888FE9}" dt="2020-04-18T01:57:22.898" v="6"/>
          <ac:spMkLst>
            <pc:docMk/>
            <pc:sldMk cId="99641821" sldId="280"/>
            <ac:spMk id="13" creationId="{A9F529C3-C941-49FD-8C67-82F134F64BDB}"/>
          </ac:spMkLst>
        </pc:spChg>
        <pc:spChg chg="del">
          <ac:chgData name="Nick Van Langen" userId="3e6745115ad9d833" providerId="LiveId" clId="{BEB5FBA2-F36D-424B-B7C3-96B73B888FE9}" dt="2020-04-18T01:57:22.898" v="6"/>
          <ac:spMkLst>
            <pc:docMk/>
            <pc:sldMk cId="99641821" sldId="280"/>
            <ac:spMk id="15" creationId="{20586029-32A0-47E5-9AEC-AE3ABA6B94D0}"/>
          </ac:spMkLst>
        </pc:spChg>
        <pc:cxnChg chg="del">
          <ac:chgData name="Nick Van Langen" userId="3e6745115ad9d833" providerId="LiveId" clId="{BEB5FBA2-F36D-424B-B7C3-96B73B888FE9}" dt="2020-04-18T01:57:22.898" v="6"/>
          <ac:cxnSpMkLst>
            <pc:docMk/>
            <pc:sldMk cId="99641821" sldId="280"/>
            <ac:cxnSpMk id="17" creationId="{8C730EAB-A532-4295-A302-FB4B90DB9F5E}"/>
          </ac:cxnSpMkLst>
        </pc:cxnChg>
      </pc:sldChg>
      <pc:sldChg chg="new del">
        <pc:chgData name="Nick Van Langen" userId="3e6745115ad9d833" providerId="LiveId" clId="{BEB5FBA2-F36D-424B-B7C3-96B73B888FE9}" dt="2020-04-18T01:58:27.505" v="10" actId="2696"/>
        <pc:sldMkLst>
          <pc:docMk/>
          <pc:sldMk cId="1171751432" sldId="281"/>
        </pc:sldMkLst>
      </pc:sldChg>
      <pc:sldChg chg="add">
        <pc:chgData name="Nick Van Langen" userId="3e6745115ad9d833" providerId="LiveId" clId="{BEB5FBA2-F36D-424B-B7C3-96B73B888FE9}" dt="2020-04-18T01:58:18.951" v="9"/>
        <pc:sldMkLst>
          <pc:docMk/>
          <pc:sldMk cId="3366247057" sldId="282"/>
        </pc:sldMkLst>
      </pc:sldChg>
      <pc:sldChg chg="add">
        <pc:chgData name="Nick Van Langen" userId="3e6745115ad9d833" providerId="LiveId" clId="{BEB5FBA2-F36D-424B-B7C3-96B73B888FE9}" dt="2020-04-18T01:58:18.951" v="9"/>
        <pc:sldMkLst>
          <pc:docMk/>
          <pc:sldMk cId="1143291410" sldId="283"/>
        </pc:sldMkLst>
      </pc:sldChg>
      <pc:sldChg chg="add">
        <pc:chgData name="Nick Van Langen" userId="3e6745115ad9d833" providerId="LiveId" clId="{BEB5FBA2-F36D-424B-B7C3-96B73B888FE9}" dt="2020-04-18T01:58:18.951" v="9"/>
        <pc:sldMkLst>
          <pc:docMk/>
          <pc:sldMk cId="1549641960" sldId="284"/>
        </pc:sldMkLst>
      </pc:sldChg>
      <pc:sldChg chg="add">
        <pc:chgData name="Nick Van Langen" userId="3e6745115ad9d833" providerId="LiveId" clId="{BEB5FBA2-F36D-424B-B7C3-96B73B888FE9}" dt="2020-04-18T01:58:18.951" v="9"/>
        <pc:sldMkLst>
          <pc:docMk/>
          <pc:sldMk cId="866626000" sldId="285"/>
        </pc:sldMkLst>
      </pc:sldChg>
      <pc:sldChg chg="new del">
        <pc:chgData name="Nick Van Langen" userId="3e6745115ad9d833" providerId="LiveId" clId="{BEB5FBA2-F36D-424B-B7C3-96B73B888FE9}" dt="2020-04-18T01:59:38.876" v="13" actId="2696"/>
        <pc:sldMkLst>
          <pc:docMk/>
          <pc:sldMk cId="1922033822" sldId="286"/>
        </pc:sldMkLst>
      </pc:sldChg>
      <pc:sldChg chg="add">
        <pc:chgData name="Nick Van Langen" userId="3e6745115ad9d833" providerId="LiveId" clId="{BEB5FBA2-F36D-424B-B7C3-96B73B888FE9}" dt="2020-04-18T01:59:31.293" v="12"/>
        <pc:sldMkLst>
          <pc:docMk/>
          <pc:sldMk cId="671543631" sldId="287"/>
        </pc:sldMkLst>
      </pc:sldChg>
      <pc:sldChg chg="add setBg">
        <pc:chgData name="Nick Van Langen" userId="3e6745115ad9d833" providerId="LiveId" clId="{BEB5FBA2-F36D-424B-B7C3-96B73B888FE9}" dt="2020-04-18T01:59:31.293" v="12"/>
        <pc:sldMkLst>
          <pc:docMk/>
          <pc:sldMk cId="1078929084" sldId="288"/>
        </pc:sldMkLst>
      </pc:sldChg>
      <pc:sldChg chg="add">
        <pc:chgData name="Nick Van Langen" userId="3e6745115ad9d833" providerId="LiveId" clId="{BEB5FBA2-F36D-424B-B7C3-96B73B888FE9}" dt="2020-04-18T01:59:31.293" v="12"/>
        <pc:sldMkLst>
          <pc:docMk/>
          <pc:sldMk cId="2585724720" sldId="289"/>
        </pc:sldMkLst>
      </pc:sldChg>
      <pc:sldChg chg="add">
        <pc:chgData name="Nick Van Langen" userId="3e6745115ad9d833" providerId="LiveId" clId="{BEB5FBA2-F36D-424B-B7C3-96B73B888FE9}" dt="2020-04-18T01:59:31.293" v="12"/>
        <pc:sldMkLst>
          <pc:docMk/>
          <pc:sldMk cId="2459893349" sldId="290"/>
        </pc:sldMkLst>
      </pc:sldChg>
      <pc:sldChg chg="add">
        <pc:chgData name="Nick Van Langen" userId="3e6745115ad9d833" providerId="LiveId" clId="{BEB5FBA2-F36D-424B-B7C3-96B73B888FE9}" dt="2020-04-18T01:59:31.293" v="12"/>
        <pc:sldMkLst>
          <pc:docMk/>
          <pc:sldMk cId="1673995720" sldId="29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7T16:06:22.12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7T16:09:22.90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17T16:09:27.6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0,'6'0,"3"0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6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69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92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003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6149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51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23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3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86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2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0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1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0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28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55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AB9D-037A-4CA4-AB33-C150D0BA961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804AFF-5706-431F-85F6-2B91B0ADE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0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.xml"/><Relationship Id="rId7" Type="http://schemas.openxmlformats.org/officeDocument/2006/relationships/image" Target="../media/image1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6751-ECF4-4908-B30D-6CD60A4A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6413" y="1265315"/>
            <a:ext cx="4378809" cy="3249131"/>
          </a:xfrm>
        </p:spPr>
        <p:txBody>
          <a:bodyPr>
            <a:normAutofit/>
          </a:bodyPr>
          <a:lstStyle/>
          <a:p>
            <a:pPr algn="l"/>
            <a:r>
              <a:rPr lang="en-US" sz="4600" dirty="0"/>
              <a:t>Pharmaceutical Business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0F4B0-EA7C-44E6-981D-7E1C678CC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336" y="4514446"/>
            <a:ext cx="4299666" cy="87104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By:- Nick, Padmini, Tamala and Akshita</a:t>
            </a:r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47465E3A-CBD8-425B-8D96-3BFC57462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35DE-8B49-426D-B04F-70AA4157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8255"/>
            <a:ext cx="10515600" cy="78184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 Performance of each Drug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32EC33-9D4A-4CBD-9A9E-05C5D19D6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339CB-0C90-46E8-986F-1A5A65E54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9" y="888048"/>
            <a:ext cx="11705732" cy="551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27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F6DA-DBDD-407F-A60D-6C06B7EB3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2CB70E-1E08-4196-BFFE-B6E5AD5DD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90AE2-F75E-4170-89A0-6A2056787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71" y="264112"/>
            <a:ext cx="10907549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CD67-B90B-4028-9664-5BC605CE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48" y="86073"/>
            <a:ext cx="10424160" cy="90630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Drugs with Common Treatment Target (Arthritis)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ABEAF7-3AF8-4FFA-ABC2-6530FB64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7064" y="1825625"/>
            <a:ext cx="7338448" cy="13592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53B5DE-C047-4228-8C93-4AADA163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4" y="1065438"/>
            <a:ext cx="9034532" cy="3619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237955-3903-4CE2-BBBA-9D4BE1C6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625" y="3184901"/>
            <a:ext cx="5585793" cy="37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20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BB5B-3125-4ABC-97A5-90EE536B9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8" y="18255"/>
            <a:ext cx="10590320" cy="78073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and 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52D2D-34A5-478A-BC7F-A56F21F72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ARIMA Model [Auto-Regressive Integrated Moving Average]</a:t>
            </a:r>
          </a:p>
          <a:p>
            <a:endParaRPr lang="en-US" dirty="0"/>
          </a:p>
          <a:p>
            <a:r>
              <a:rPr lang="en-US" dirty="0"/>
              <a:t>Seasonality Naïve</a:t>
            </a:r>
          </a:p>
          <a:p>
            <a:endParaRPr lang="en-US" dirty="0"/>
          </a:p>
          <a:p>
            <a:r>
              <a:rPr lang="en-US" dirty="0"/>
              <a:t>TBATS [Trigonometric Exponential Smoothing with Box-Cox transformation, ARMA errors, Trend and Seasonal Components]</a:t>
            </a:r>
          </a:p>
          <a:p>
            <a:endParaRPr lang="en-US" dirty="0"/>
          </a:p>
          <a:p>
            <a:r>
              <a:rPr lang="en-US" dirty="0"/>
              <a:t>ETS [Error, Trend, Seasonal]</a:t>
            </a:r>
          </a:p>
          <a:p>
            <a:endParaRPr lang="en-US" dirty="0"/>
          </a:p>
          <a:p>
            <a:r>
              <a:rPr lang="en-US" dirty="0"/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632957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C06E-B2ED-4C99-AE94-DC3A0FA2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79" y="0"/>
            <a:ext cx="10515600" cy="85550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Facebook's Prophet Model for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07FAF-E23E-43E0-8B33-6C77B3D6B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05" y="933590"/>
            <a:ext cx="10181948" cy="2901564"/>
          </a:xfrm>
        </p:spPr>
        <p:txBody>
          <a:bodyPr/>
          <a:lstStyle/>
          <a:p>
            <a:r>
              <a:rPr lang="en-US" dirty="0"/>
              <a:t>Prophet model is a non-linear model for Time series analysis to forecast data based on past records.</a:t>
            </a:r>
          </a:p>
          <a:p>
            <a:r>
              <a:rPr lang="en-US" dirty="0"/>
              <a:t>As noticed commonly in major business analysis, the model incorporates for the effects of :</a:t>
            </a:r>
          </a:p>
          <a:p>
            <a:pPr lvl="2"/>
            <a:r>
              <a:rPr lang="en-US" dirty="0"/>
              <a:t>Weekly/Yearly Cycle [Seasonality Effect]</a:t>
            </a:r>
          </a:p>
          <a:p>
            <a:pPr lvl="2"/>
            <a:r>
              <a:rPr lang="en-US" dirty="0"/>
              <a:t>Holiday Effect</a:t>
            </a:r>
          </a:p>
          <a:p>
            <a:pPr lvl="2"/>
            <a:r>
              <a:rPr lang="en-US" dirty="0"/>
              <a:t>Trend Change (Non periodic) [E.g.:- effect of getting outdated]</a:t>
            </a:r>
          </a:p>
          <a:p>
            <a:pPr lvl="2"/>
            <a:r>
              <a:rPr lang="en-US" dirty="0"/>
              <a:t>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0D41A-CC24-4E50-A080-E515E7B9EDB2}"/>
              </a:ext>
            </a:extLst>
          </p:cNvPr>
          <p:cNvSpPr txBox="1"/>
          <p:nvPr/>
        </p:nvSpPr>
        <p:spPr>
          <a:xfrm>
            <a:off x="621436" y="4061911"/>
            <a:ext cx="6693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Assumptions in the Prediction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FAD59-65DE-449D-8854-E6A398162340}"/>
              </a:ext>
            </a:extLst>
          </p:cNvPr>
          <p:cNvSpPr txBox="1"/>
          <p:nvPr/>
        </p:nvSpPr>
        <p:spPr>
          <a:xfrm>
            <a:off x="514904" y="4644823"/>
            <a:ext cx="9330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trend that we saw in 2015, same shall continue for the coming year.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There’s no seasonality effect or trend effect (because we aren’t aware of 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0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FF0D-EDF4-46D7-8FBC-29828E4B4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0" y="0"/>
            <a:ext cx="10515600" cy="681037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of Next Year’s Sales for a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1C88-97FA-431B-B298-540A0CFB1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360" y="1343025"/>
            <a:ext cx="10160000" cy="11258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DE78D-453A-4B1E-891E-484174BE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1" y="681037"/>
            <a:ext cx="10172700" cy="2210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33BB5-E129-4565-9521-2347C67E4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661" y="2994837"/>
            <a:ext cx="7166767" cy="386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ABAC-36BA-42BA-96B8-09EEA4F3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707" y="95555"/>
            <a:ext cx="8530056" cy="845478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Grouped by Month 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55EE9-9843-4273-9E40-A3088F5DA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100" y="2160590"/>
            <a:ext cx="6568902" cy="1320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B3C8C-DD7F-4E30-B14B-B640D1D7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07" y="1111877"/>
            <a:ext cx="4476582" cy="446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E49E6C-4FED-4D7D-B187-6907060F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89" y="1448427"/>
            <a:ext cx="6473841" cy="3787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0D7281-C6C1-4213-AAD9-E98F6939E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700" y="5409573"/>
            <a:ext cx="4736996" cy="12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31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17695-5CFF-1344-ABAC-5E0D2585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" y="586703"/>
            <a:ext cx="8674100" cy="2524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2F8EC-1D88-DC41-8727-B57A2CB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879787"/>
            <a:ext cx="6448649" cy="1204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78B8E-6F1C-EC40-BF2F-7F0C6D40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72" y="3111500"/>
            <a:ext cx="9258300" cy="374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5BE2E1-CD47-7A4E-B7C6-C60DB489F0F0}"/>
              </a:ext>
            </a:extLst>
          </p:cNvPr>
          <p:cNvSpPr txBox="1"/>
          <p:nvPr/>
        </p:nvSpPr>
        <p:spPr>
          <a:xfrm>
            <a:off x="1250931" y="143194"/>
            <a:ext cx="9690138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Pharmaceutical companies in United States selling Brand name drugs to 59 Countries.</a:t>
            </a:r>
          </a:p>
        </p:txBody>
      </p:sp>
    </p:spTree>
    <p:extLst>
      <p:ext uri="{BB962C8B-B14F-4D97-AF65-F5344CB8AC3E}">
        <p14:creationId xmlns:p14="http://schemas.microsoft.com/office/powerpoint/2010/main" val="1320712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39DB0-804B-9643-B269-CCC211A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24" y="414539"/>
            <a:ext cx="41148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D48DA-D450-064A-8EB4-5F3D5317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4" y="3289945"/>
            <a:ext cx="9709508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BB8B2-3CDD-9C43-A277-E4B74F97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" y="5107200"/>
            <a:ext cx="6070600" cy="157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8A57A-1AE4-7A44-BBA7-3D7CC4185CC9}"/>
              </a:ext>
            </a:extLst>
          </p:cNvPr>
          <p:cNvSpPr txBox="1"/>
          <p:nvPr/>
        </p:nvSpPr>
        <p:spPr>
          <a:xfrm>
            <a:off x="4452378" y="820744"/>
            <a:ext cx="5248213" cy="201593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The spread comparisons of the top 5 countries was based on per line item. The results show that Indonesia bought more items during 2015.</a:t>
            </a:r>
          </a:p>
        </p:txBody>
      </p:sp>
    </p:spTree>
    <p:extLst>
      <p:ext uri="{BB962C8B-B14F-4D97-AF65-F5344CB8AC3E}">
        <p14:creationId xmlns:p14="http://schemas.microsoft.com/office/powerpoint/2010/main" val="1215148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C911E-D0F7-1348-B4B7-C7673219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7" y="2619241"/>
            <a:ext cx="75692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2E273-6289-F040-93E6-B93029B5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8" y="231820"/>
            <a:ext cx="9788570" cy="238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56CE7-76EC-FA4A-9507-4FE87B533933}"/>
              </a:ext>
            </a:extLst>
          </p:cNvPr>
          <p:cNvSpPr txBox="1"/>
          <p:nvPr/>
        </p:nvSpPr>
        <p:spPr>
          <a:xfrm>
            <a:off x="8139448" y="3026162"/>
            <a:ext cx="1828800" cy="203132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Top four countries product breakdown based on Revenue other than India</a:t>
            </a:r>
          </a:p>
        </p:txBody>
      </p:sp>
    </p:spTree>
    <p:extLst>
      <p:ext uri="{BB962C8B-B14F-4D97-AF65-F5344CB8AC3E}">
        <p14:creationId xmlns:p14="http://schemas.microsoft.com/office/powerpoint/2010/main" val="203882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E129D-4E3E-4782-8A28-8F2DAE68CEEF}"/>
              </a:ext>
            </a:extLst>
          </p:cNvPr>
          <p:cNvSpPr txBox="1"/>
          <p:nvPr/>
        </p:nvSpPr>
        <p:spPr>
          <a:xfrm>
            <a:off x="533400" y="1266530"/>
            <a:ext cx="111251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INTRODUCTION</a:t>
            </a:r>
          </a:p>
          <a:p>
            <a:endParaRPr lang="en-US" dirty="0"/>
          </a:p>
          <a:p>
            <a:pPr algn="ctr"/>
            <a:r>
              <a:rPr lang="en-US" sz="2500" dirty="0"/>
              <a:t>We analyzed a Kaggle dataset on Pharmaceutical Business Data. This data consists of information about 59 countries buying various drugs during the year 2015. We are interested in revenue/sales that happened in 2015, the prediction of those sales and the per capita spending.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algn="ctr"/>
            <a:r>
              <a:rPr lang="en-US" sz="3000" b="1" dirty="0"/>
              <a:t>Tools Used</a:t>
            </a:r>
            <a:br>
              <a:rPr lang="en-US" dirty="0"/>
            </a:br>
            <a:r>
              <a:rPr lang="en-US" sz="2500" dirty="0"/>
              <a:t>Geocode API</a:t>
            </a:r>
          </a:p>
          <a:p>
            <a:pPr algn="ctr"/>
            <a:r>
              <a:rPr lang="en-US" sz="2500" dirty="0" err="1"/>
              <a:t>GMaps</a:t>
            </a:r>
            <a:br>
              <a:rPr lang="en-US" sz="2500" dirty="0"/>
            </a:br>
            <a:r>
              <a:rPr lang="en-US" sz="2500" dirty="0"/>
              <a:t>World Bank API</a:t>
            </a:r>
            <a:br>
              <a:rPr lang="en-US" sz="2500" dirty="0"/>
            </a:br>
            <a:r>
              <a:rPr lang="en-US" sz="2500" dirty="0"/>
              <a:t>Facebook’s Prophet Prediction Model</a:t>
            </a:r>
          </a:p>
        </p:txBody>
      </p:sp>
    </p:spTree>
    <p:extLst>
      <p:ext uri="{BB962C8B-B14F-4D97-AF65-F5344CB8AC3E}">
        <p14:creationId xmlns:p14="http://schemas.microsoft.com/office/powerpoint/2010/main" val="4164232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AEF7C9-A6F6-7748-87FB-15F13186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8" y="2563521"/>
            <a:ext cx="43942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CFA3F-EAE5-E34C-A640-9E37751B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09" y="3516021"/>
            <a:ext cx="21717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35EC2-0D48-5F48-8C0F-9AFC982B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002" y="180931"/>
            <a:ext cx="7835900" cy="3128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5B38B-91B4-8548-9DC3-AA5C6FC8442B}"/>
              </a:ext>
            </a:extLst>
          </p:cNvPr>
          <p:cNvSpPr txBox="1"/>
          <p:nvPr/>
        </p:nvSpPr>
        <p:spPr>
          <a:xfrm>
            <a:off x="259099" y="593801"/>
            <a:ext cx="355752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Revenue based on drug brand name shows Lyrica is best offshore drug.</a:t>
            </a:r>
          </a:p>
        </p:txBody>
      </p:sp>
    </p:spTree>
    <p:extLst>
      <p:ext uri="{BB962C8B-B14F-4D97-AF65-F5344CB8AC3E}">
        <p14:creationId xmlns:p14="http://schemas.microsoft.com/office/powerpoint/2010/main" val="3950046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68CED-1A6A-354B-8F51-D644855B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01" y="57955"/>
            <a:ext cx="1448588" cy="674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37942-A201-0243-ADA9-4F5ECEE8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77" y="2989314"/>
            <a:ext cx="4285624" cy="3810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4C3AB-4E71-624D-B630-8C0D0B99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38" y="235226"/>
            <a:ext cx="62865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4DA7C-F35F-F34E-A2CA-51464807472C}"/>
              </a:ext>
            </a:extLst>
          </p:cNvPr>
          <p:cNvSpPr txBox="1"/>
          <p:nvPr/>
        </p:nvSpPr>
        <p:spPr>
          <a:xfrm>
            <a:off x="669701" y="3966693"/>
            <a:ext cx="426290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Revenue based Pie chart for each country shows India 58%  with $193 million revenue on the top.</a:t>
            </a:r>
          </a:p>
        </p:txBody>
      </p:sp>
    </p:spTree>
    <p:extLst>
      <p:ext uri="{BB962C8B-B14F-4D97-AF65-F5344CB8AC3E}">
        <p14:creationId xmlns:p14="http://schemas.microsoft.com/office/powerpoint/2010/main" val="2736332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29650D-FFF4-4585-AE04-4B811C6D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8" y="2010571"/>
            <a:ext cx="11557084" cy="4259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B0B16E-E7D3-4F23-9CCD-7E2B515880C8}"/>
              </a:ext>
            </a:extLst>
          </p:cNvPr>
          <p:cNvSpPr txBox="1"/>
          <p:nvPr/>
        </p:nvSpPr>
        <p:spPr>
          <a:xfrm>
            <a:off x="1153551" y="330591"/>
            <a:ext cx="97629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Further Details about Revenue Generated from Sales to India</a:t>
            </a:r>
          </a:p>
        </p:txBody>
      </p:sp>
    </p:spTree>
    <p:extLst>
      <p:ext uri="{BB962C8B-B14F-4D97-AF65-F5344CB8AC3E}">
        <p14:creationId xmlns:p14="http://schemas.microsoft.com/office/powerpoint/2010/main" val="2412319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720694-8F72-4274-9E7E-C3CA7A087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021" y="1870679"/>
            <a:ext cx="2457967" cy="211473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2AAABA-5AB3-4BC3-85BF-C20EDDE90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5085"/>
            <a:ext cx="2440843" cy="19459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674E21-8E16-4153-9F3B-FC396AD69709}"/>
              </a:ext>
            </a:extLst>
          </p:cNvPr>
          <p:cNvSpPr txBox="1"/>
          <p:nvPr/>
        </p:nvSpPr>
        <p:spPr>
          <a:xfrm>
            <a:off x="526073" y="470298"/>
            <a:ext cx="11139854" cy="9340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ea typeface="+mj-ea"/>
                <a:cs typeface="+mj-cs"/>
              </a:rPr>
              <a:t>The Most Bought Pharmaceutical Drug in India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3D365-5DCE-4287-AE14-0BB79975EBA9}"/>
              </a:ext>
            </a:extLst>
          </p:cNvPr>
          <p:cNvSpPr txBox="1"/>
          <p:nvPr/>
        </p:nvSpPr>
        <p:spPr>
          <a:xfrm>
            <a:off x="7047855" y="4451787"/>
            <a:ext cx="4320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Dataframe Comparison of Number of Orders and Revenue of Brand Name Drugs</a:t>
            </a:r>
          </a:p>
        </p:txBody>
      </p:sp>
      <p:pic>
        <p:nvPicPr>
          <p:cNvPr id="20" name="Picture 19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EA43620-DED6-4B15-BCFD-F2A7F7D0F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8" y="1947856"/>
            <a:ext cx="5687644" cy="37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85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BEF5B2F-D7A5-4CD0-951A-C04918B51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85" y="2174735"/>
            <a:ext cx="6716272" cy="4483111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D0936E90-65F8-4BF5-96A7-7410A961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505" y="1641490"/>
            <a:ext cx="2517912" cy="5016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7029B4-385E-4DF2-AD3F-7C94C5AEB029}"/>
              </a:ext>
            </a:extLst>
          </p:cNvPr>
          <p:cNvSpPr txBox="1"/>
          <p:nvPr/>
        </p:nvSpPr>
        <p:spPr>
          <a:xfrm>
            <a:off x="2087217" y="318051"/>
            <a:ext cx="80175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Overall Monthly Sales of Pharmaceutical Drugs Sold to India</a:t>
            </a:r>
          </a:p>
        </p:txBody>
      </p:sp>
    </p:spTree>
    <p:extLst>
      <p:ext uri="{BB962C8B-B14F-4D97-AF65-F5344CB8AC3E}">
        <p14:creationId xmlns:p14="http://schemas.microsoft.com/office/powerpoint/2010/main" val="215213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8333FC8-E12F-401E-B4DC-9DF500E77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0" y="1879290"/>
            <a:ext cx="6716272" cy="447751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7E085-9C5D-4690-996E-1525F109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53" y="1470991"/>
            <a:ext cx="2022060" cy="4902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E58D0-F5B1-4234-B637-4228085930B4}"/>
              </a:ext>
            </a:extLst>
          </p:cNvPr>
          <p:cNvSpPr txBox="1"/>
          <p:nvPr/>
        </p:nvSpPr>
        <p:spPr>
          <a:xfrm>
            <a:off x="2047461" y="484631"/>
            <a:ext cx="8097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Monthly Sales of Lyrica Sold to India</a:t>
            </a:r>
          </a:p>
        </p:txBody>
      </p:sp>
    </p:spTree>
    <p:extLst>
      <p:ext uri="{BB962C8B-B14F-4D97-AF65-F5344CB8AC3E}">
        <p14:creationId xmlns:p14="http://schemas.microsoft.com/office/powerpoint/2010/main" val="645615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3260518-ED88-4612-92A3-B6D12222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45" y="2242216"/>
            <a:ext cx="7523606" cy="3748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4F89D-AD61-4681-8AFB-EF4818DD74D5}"/>
              </a:ext>
            </a:extLst>
          </p:cNvPr>
          <p:cNvSpPr txBox="1"/>
          <p:nvPr/>
        </p:nvSpPr>
        <p:spPr>
          <a:xfrm flipH="1">
            <a:off x="1232452" y="303224"/>
            <a:ext cx="9899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Potential Relationship that Lyrica Influences the Overall Pharmaceutical Sales in India</a:t>
            </a:r>
          </a:p>
        </p:txBody>
      </p:sp>
    </p:spTree>
    <p:extLst>
      <p:ext uri="{BB962C8B-B14F-4D97-AF65-F5344CB8AC3E}">
        <p14:creationId xmlns:p14="http://schemas.microsoft.com/office/powerpoint/2010/main" val="147951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36C6AA-4A66-4C9F-A9BA-06D96F80F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6E1E44-3C2A-4257-851B-E6211D4B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99" y="1088469"/>
            <a:ext cx="1896020" cy="31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4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ird&#10;&#10;Description automatically generated">
            <a:extLst>
              <a:ext uri="{FF2B5EF4-FFF2-40B4-BE49-F238E27FC236}">
                <a16:creationId xmlns:a16="http://schemas.microsoft.com/office/drawing/2014/main" id="{E4C663AE-EF66-4204-A50D-F5BA565D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294978"/>
            <a:ext cx="12191980" cy="6563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694387-C6E2-42E3-9667-5DB3F8A37A8E}"/>
              </a:ext>
            </a:extLst>
          </p:cNvPr>
          <p:cNvSpPr txBox="1"/>
          <p:nvPr/>
        </p:nvSpPr>
        <p:spPr>
          <a:xfrm>
            <a:off x="7720012" y="651125"/>
            <a:ext cx="271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Per Capita Revenue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AFB61-ECC0-413C-A02E-C01DFA9C201B}"/>
              </a:ext>
            </a:extLst>
          </p:cNvPr>
          <p:cNvSpPr txBox="1"/>
          <p:nvPr/>
        </p:nvSpPr>
        <p:spPr>
          <a:xfrm>
            <a:off x="3088785" y="665873"/>
            <a:ext cx="276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Per Capita Revenue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D2EA2-DD3B-4E3C-9BC0-EF826EC56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864" y="971971"/>
            <a:ext cx="3248025" cy="398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4041C-62EC-4AE7-A581-1516EBA2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573" y="1010071"/>
            <a:ext cx="31527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F92BA5-A594-437F-AB8E-EB7DE05D6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9654E1F-CE88-4B2C-9DD1-8FBC8D6C5BA7}"/>
                  </a:ext>
                </a:extLst>
              </p14:cNvPr>
              <p14:cNvContentPartPr/>
              <p14:nvPr/>
            </p14:nvContentPartPr>
            <p14:xfrm>
              <a:off x="8763535" y="21068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9654E1F-CE88-4B2C-9DD1-8FBC8D6C5B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4895" y="2020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F6BFDF4-FD71-478B-9032-61507E301CE6}"/>
                  </a:ext>
                </a:extLst>
              </p14:cNvPr>
              <p14:cNvContentPartPr/>
              <p14:nvPr/>
            </p14:nvContentPartPr>
            <p14:xfrm>
              <a:off x="1265455" y="18260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F6BFDF4-FD71-478B-9032-61507E301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815" y="17360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EE6F50-AF12-4D9C-A904-2B7636DE49A6}"/>
                  </a:ext>
                </a:extLst>
              </p14:cNvPr>
              <p14:cNvContentPartPr/>
              <p14:nvPr/>
            </p14:nvContentPartPr>
            <p14:xfrm>
              <a:off x="3094615" y="1927163"/>
              <a:ext cx="57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EE6F50-AF12-4D9C-A904-2B7636DE49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5975" y="1918163"/>
                <a:ext cx="234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5035D1E9-F897-439F-BA04-DDAF3E3B7F47}"/>
              </a:ext>
            </a:extLst>
          </p:cNvPr>
          <p:cNvSpPr/>
          <p:nvPr/>
        </p:nvSpPr>
        <p:spPr>
          <a:xfrm>
            <a:off x="4022280" y="5166720"/>
            <a:ext cx="6949440" cy="548640"/>
          </a:xfrm>
          <a:prstGeom prst="ellipse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s-ES">
              <a:solidFill>
                <a:srgbClr val="E71224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9C0A5-9E48-48E7-9A9B-0E41DB5A3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173" y="1779270"/>
            <a:ext cx="2457450" cy="2933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728726-0D76-45DB-A42D-F4D169CBD667}"/>
              </a:ext>
            </a:extLst>
          </p:cNvPr>
          <p:cNvSpPr txBox="1"/>
          <p:nvPr/>
        </p:nvSpPr>
        <p:spPr>
          <a:xfrm>
            <a:off x="7367901" y="1183063"/>
            <a:ext cx="198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Countries To Target</a:t>
            </a:r>
          </a:p>
        </p:txBody>
      </p:sp>
    </p:spTree>
    <p:extLst>
      <p:ext uri="{BB962C8B-B14F-4D97-AF65-F5344CB8AC3E}">
        <p14:creationId xmlns:p14="http://schemas.microsoft.com/office/powerpoint/2010/main" val="258572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D21B-121D-4D2B-9F06-E27960136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27" y="74766"/>
            <a:ext cx="10515600" cy="94265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</a:rPr>
              <a:t>What Dependencies Did We Import?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844C7-F13A-4FA3-AAAF-8F0747167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990" y="1135226"/>
            <a:ext cx="9304020" cy="3289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A143D-707D-48D6-8015-BB03371A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185" y="5499862"/>
            <a:ext cx="3332085" cy="412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48880-8E92-4D1A-80EA-B596A0C37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632" y="6096383"/>
            <a:ext cx="7302735" cy="419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BBEE-ED24-441A-9B53-56D58E1030EC}"/>
              </a:ext>
            </a:extLst>
          </p:cNvPr>
          <p:cNvSpPr txBox="1"/>
          <p:nvPr/>
        </p:nvSpPr>
        <p:spPr>
          <a:xfrm>
            <a:off x="2643775" y="4491589"/>
            <a:ext cx="65209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2400" b="1" dirty="0"/>
              <a:t>Commands in Command Prompt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1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E98FC1-743C-4790-A2E8-7F92BCF25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3" y="0"/>
            <a:ext cx="10677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93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971298-6B46-43E3-9AEB-6D1350240E8C}"/>
              </a:ext>
            </a:extLst>
          </p:cNvPr>
          <p:cNvSpPr txBox="1"/>
          <p:nvPr/>
        </p:nvSpPr>
        <p:spPr>
          <a:xfrm>
            <a:off x="887896" y="-73704"/>
            <a:ext cx="10465904" cy="697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Conclusions</a:t>
            </a:r>
          </a:p>
          <a:p>
            <a:pPr algn="ctr"/>
            <a:endParaRPr lang="en-US" sz="2400" u="sng" dirty="0"/>
          </a:p>
          <a:p>
            <a:pPr algn="ctr"/>
            <a:r>
              <a:rPr lang="en-US" sz="2400" u="sng" dirty="0"/>
              <a:t>Pfizer’s Lyrica </a:t>
            </a:r>
          </a:p>
          <a:p>
            <a:pPr algn="ctr"/>
            <a:r>
              <a:rPr lang="en-US" sz="2000" dirty="0"/>
              <a:t>56.3% of Total Revenue</a:t>
            </a:r>
          </a:p>
          <a:p>
            <a:pPr algn="ctr"/>
            <a:r>
              <a:rPr lang="en-US" sz="2000" dirty="0"/>
              <a:t>Sold in 37 Countries</a:t>
            </a:r>
          </a:p>
          <a:p>
            <a:pPr algn="ctr"/>
            <a:endParaRPr lang="en-US" sz="1600" dirty="0"/>
          </a:p>
          <a:p>
            <a:pPr algn="ctr"/>
            <a:r>
              <a:rPr lang="en-US" sz="2400" u="sng" dirty="0"/>
              <a:t>India is Top Importer</a:t>
            </a:r>
          </a:p>
          <a:p>
            <a:pPr algn="ctr"/>
            <a:r>
              <a:rPr lang="en-US" sz="2000" dirty="0"/>
              <a:t>58% of Total Revenue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/>
              <a:t>The Prediction model forecasts</a:t>
            </a:r>
          </a:p>
          <a:p>
            <a:pPr algn="ctr"/>
            <a:r>
              <a:rPr lang="en-US" sz="2000" dirty="0"/>
              <a:t>9.38% increase in Revenue for “Nexium” in 2016</a:t>
            </a:r>
          </a:p>
          <a:p>
            <a:pPr algn="ctr"/>
            <a:endParaRPr lang="en-US" sz="1600" dirty="0"/>
          </a:p>
          <a:p>
            <a:pPr algn="ctr"/>
            <a:r>
              <a:rPr lang="en-US" sz="2400" u="sng" dirty="0"/>
              <a:t>Per Capita Differed From Total Revenue</a:t>
            </a:r>
          </a:p>
          <a:p>
            <a:pPr algn="ctr"/>
            <a:r>
              <a:rPr lang="en-US" sz="2000" dirty="0"/>
              <a:t>India Highest Total Revenue – 10</a:t>
            </a:r>
            <a:r>
              <a:rPr lang="en-US" sz="2000" baseline="30000" dirty="0"/>
              <a:t>th</a:t>
            </a:r>
            <a:r>
              <a:rPr lang="en-US" sz="2000" dirty="0"/>
              <a:t> Per Capita</a:t>
            </a:r>
          </a:p>
          <a:p>
            <a:pPr algn="ctr"/>
            <a:r>
              <a:rPr lang="en-US" sz="2000" dirty="0"/>
              <a:t>Singapore Highest Per Capita – 12</a:t>
            </a:r>
            <a:r>
              <a:rPr lang="en-US" sz="2000" baseline="30000" dirty="0"/>
              <a:t>th</a:t>
            </a:r>
            <a:r>
              <a:rPr lang="en-US" sz="2000" dirty="0"/>
              <a:t> Total Revenue</a:t>
            </a:r>
          </a:p>
          <a:p>
            <a:pPr algn="ctr"/>
            <a:endParaRPr lang="en-US" sz="2000" u="sng" dirty="0"/>
          </a:p>
          <a:p>
            <a:pPr algn="ctr"/>
            <a:r>
              <a:rPr lang="en-US" sz="2400" u="sng" dirty="0"/>
              <a:t>Limitations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000" dirty="0"/>
              <a:t>Political Impacts |Trade Policies | Sanctions | Domestic Availability | National Holidays | No Kaggle Summary</a:t>
            </a:r>
          </a:p>
        </p:txBody>
      </p:sp>
    </p:spTree>
    <p:extLst>
      <p:ext uri="{BB962C8B-B14F-4D97-AF65-F5344CB8AC3E}">
        <p14:creationId xmlns:p14="http://schemas.microsoft.com/office/powerpoint/2010/main" val="1673995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282E9-C268-426F-80A4-CC73B7A32C8A}"/>
              </a:ext>
            </a:extLst>
          </p:cNvPr>
          <p:cNvSpPr txBox="1"/>
          <p:nvPr/>
        </p:nvSpPr>
        <p:spPr>
          <a:xfrm>
            <a:off x="2840854" y="1367161"/>
            <a:ext cx="5282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Thank You!!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01115-B2CC-4911-BA72-7B57A29C02E0}"/>
              </a:ext>
            </a:extLst>
          </p:cNvPr>
          <p:cNvSpPr txBox="1"/>
          <p:nvPr/>
        </p:nvSpPr>
        <p:spPr>
          <a:xfrm>
            <a:off x="3746377" y="3497802"/>
            <a:ext cx="719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205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E76D-C451-4EB2-A1E4-1A12071DD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08920" cy="83312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</a:rPr>
              <a:t>Importing the Excel File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EA45C4-8D4B-43F8-8520-1CD2B13D8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738757"/>
            <a:ext cx="8596312" cy="27250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9B8F9-234F-4F45-9460-3087CBBA1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438496"/>
            <a:ext cx="8596312" cy="10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9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F8CB-AA5B-443D-B04E-BEC116EFC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8425"/>
            <a:ext cx="10515600" cy="758825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n-lt"/>
              </a:rPr>
              <a:t>Data Cleaning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3A77F4-EF42-4B6B-B450-8840A182E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01150" cy="303085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FE0FC-1DBE-43C8-944F-D6233386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60" y="1026160"/>
            <a:ext cx="11038380" cy="50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3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59BB-5E29-4562-A6D4-4938259C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212035"/>
            <a:ext cx="10608076" cy="80002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Summary for each Drug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5E9D-9119-43BB-8165-C5F5EC960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09808" cy="107737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6FB48-8F89-44BD-B2A1-5676CBF1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8" y="1063996"/>
            <a:ext cx="6029513" cy="3678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AFCD73-29A4-476C-984C-A3A4AB63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0" y="917575"/>
            <a:ext cx="5262717" cy="457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46BD-DF56-4CA9-AE9F-A09115F4E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0"/>
            <a:ext cx="10020300" cy="86677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Revenue/Quantity by each Drug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618CEF-2E8C-41FC-BF2E-454245C86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1225" y="866775"/>
            <a:ext cx="6105525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43BDB0-0C0F-4647-BB77-16920317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771525"/>
            <a:ext cx="56483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2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EACF-6192-401A-9094-9E2E4F861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8255"/>
            <a:ext cx="10515600" cy="80089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share in revenue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3DC45E-3E22-4533-A241-6E17E6760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3601243"/>
            <a:ext cx="9705975" cy="31519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1E5FB-9976-40FA-A299-B5FB02AC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810419"/>
            <a:ext cx="89439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2A1E1-1AA8-476A-A5D4-1116AB35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50" y="0"/>
            <a:ext cx="10572750" cy="828675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Share in Revenue Excluding Outlier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AA0267-E71A-4501-9C0A-691EECFDF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3894" y="1825625"/>
            <a:ext cx="10039905" cy="66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0E2855-1926-45B3-89B7-691E45015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1" y="3250615"/>
            <a:ext cx="10209829" cy="3558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09983-91A3-4D40-88C8-8AE5D6500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89" y="753769"/>
            <a:ext cx="11215341" cy="24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974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1934</TotalTime>
  <Words>514</Words>
  <Application>Microsoft Office PowerPoint</Application>
  <PresentationFormat>Widescreen</PresentationFormat>
  <Paragraphs>77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Trebuchet MS</vt:lpstr>
      <vt:lpstr>Wingdings</vt:lpstr>
      <vt:lpstr>Wingdings 3</vt:lpstr>
      <vt:lpstr>Facet</vt:lpstr>
      <vt:lpstr>Pharmaceutical Business Data Analysis</vt:lpstr>
      <vt:lpstr>PowerPoint Presentation</vt:lpstr>
      <vt:lpstr>What Dependencies Did We Import?</vt:lpstr>
      <vt:lpstr>Importing the Excel File</vt:lpstr>
      <vt:lpstr>Data Cleaning</vt:lpstr>
      <vt:lpstr>Basic Summary for each Drug</vt:lpstr>
      <vt:lpstr>Revenue/Quantity by each Drug</vt:lpstr>
      <vt:lpstr>Company share in revenue </vt:lpstr>
      <vt:lpstr>Company Share in Revenue Excluding Outlier</vt:lpstr>
      <vt:lpstr>Annual Performance of each Drug</vt:lpstr>
      <vt:lpstr>PowerPoint Presentation</vt:lpstr>
      <vt:lpstr>Drugs with Common Treatment Target (Arthritis)</vt:lpstr>
      <vt:lpstr>Prediction and Time Series Analysis</vt:lpstr>
      <vt:lpstr>Facebook's Prophet Model for Prediction</vt:lpstr>
      <vt:lpstr>Prediction of Next Year’s Sales for a Drug</vt:lpstr>
      <vt:lpstr>Grouped by Month Forecast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Pharmaceutical Business Data Analysis</dc:title>
  <dc:creator>akshita parasrampuria</dc:creator>
  <cp:lastModifiedBy>akshita parasrampuria</cp:lastModifiedBy>
  <cp:revision>51</cp:revision>
  <dcterms:created xsi:type="dcterms:W3CDTF">2020-04-17T00:07:53Z</dcterms:created>
  <dcterms:modified xsi:type="dcterms:W3CDTF">2020-04-18T14:57:34Z</dcterms:modified>
</cp:coreProperties>
</file>